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2" r:id="rId2"/>
    <p:sldId id="316" r:id="rId3"/>
    <p:sldId id="283" r:id="rId4"/>
    <p:sldId id="268" r:id="rId5"/>
    <p:sldId id="269" r:id="rId6"/>
    <p:sldId id="267" r:id="rId7"/>
    <p:sldId id="264" r:id="rId8"/>
    <p:sldId id="261" r:id="rId9"/>
    <p:sldId id="262" r:id="rId10"/>
    <p:sldId id="276" r:id="rId11"/>
    <p:sldId id="258" r:id="rId12"/>
    <p:sldId id="319" r:id="rId13"/>
    <p:sldId id="277" r:id="rId14"/>
    <p:sldId id="317" r:id="rId15"/>
    <p:sldId id="279" r:id="rId16"/>
    <p:sldId id="318" r:id="rId17"/>
    <p:sldId id="300" r:id="rId18"/>
    <p:sldId id="280" r:id="rId19"/>
    <p:sldId id="281" r:id="rId20"/>
    <p:sldId id="286" r:id="rId21"/>
    <p:sldId id="287" r:id="rId22"/>
    <p:sldId id="288" r:id="rId23"/>
    <p:sldId id="290" r:id="rId24"/>
    <p:sldId id="291" r:id="rId25"/>
    <p:sldId id="292" r:id="rId26"/>
    <p:sldId id="294" r:id="rId27"/>
    <p:sldId id="301" r:id="rId28"/>
    <p:sldId id="296" r:id="rId29"/>
    <p:sldId id="295" r:id="rId30"/>
    <p:sldId id="297" r:id="rId31"/>
    <p:sldId id="298" r:id="rId32"/>
    <p:sldId id="299" r:id="rId33"/>
    <p:sldId id="302" r:id="rId34"/>
    <p:sldId id="303" r:id="rId35"/>
    <p:sldId id="304" r:id="rId36"/>
    <p:sldId id="306" r:id="rId37"/>
    <p:sldId id="305" r:id="rId38"/>
    <p:sldId id="307" r:id="rId39"/>
    <p:sldId id="308" r:id="rId40"/>
    <p:sldId id="309" r:id="rId41"/>
    <p:sldId id="310" r:id="rId42"/>
    <p:sldId id="311" r:id="rId43"/>
    <p:sldId id="312" r:id="rId44"/>
    <p:sldId id="314" r:id="rId45"/>
    <p:sldId id="273" r:id="rId46"/>
    <p:sldId id="274" r:id="rId47"/>
    <p:sldId id="315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FF00"/>
    <a:srgbClr val="030E5D"/>
    <a:srgbClr val="00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23D3D-9EF4-4092-B8FF-FC006846E9AD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529C-89DB-4269-9BAA-5C83D69E7E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529C-89DB-4269-9BAA-5C83D69E7EC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E81F-26FF-4F25-983C-2D37CB62739E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1F26-27E1-4EDE-B3D3-7C6AA4CA1C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t.wikipedia.org/wiki/File:Coloured,_textured_craft_card.j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755576" y="548680"/>
            <a:ext cx="72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Comunità  Magnificat</a:t>
            </a:r>
          </a:p>
          <a:p>
            <a:pPr algn="ctr"/>
            <a:r>
              <a:rPr lang="it-IT" sz="3200" dirty="0" smtClean="0">
                <a:latin typeface="Arial" pitchFamily="34" charset="0"/>
                <a:cs typeface="Arial" pitchFamily="34" charset="0"/>
              </a:rPr>
              <a:t>Ritiro per gli animatori del Discepolato</a:t>
            </a:r>
          </a:p>
          <a:p>
            <a:pPr algn="ctr"/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Collevalenza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9-10 giugno 2011</a:t>
            </a:r>
          </a:p>
          <a:p>
            <a:pPr algn="ctr"/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3068960"/>
            <a:ext cx="482453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La struttura</a:t>
            </a:r>
          </a:p>
          <a:p>
            <a:pPr algn="ctr"/>
            <a:r>
              <a:rPr lang="it-IT" sz="4400" dirty="0" smtClean="0"/>
              <a:t>del Discepolato</a:t>
            </a:r>
            <a:endParaRPr lang="it-IT" sz="4400" dirty="0"/>
          </a:p>
        </p:txBody>
      </p:sp>
      <p:sp>
        <p:nvSpPr>
          <p:cNvPr id="6" name="Rettangolo 5"/>
          <p:cNvSpPr/>
          <p:nvPr/>
        </p:nvSpPr>
        <p:spPr>
          <a:xfrm>
            <a:off x="2376264" y="537321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i="1" dirty="0" smtClean="0">
                <a:latin typeface="Arial" pitchFamily="34" charset="0"/>
                <a:cs typeface="Arial" pitchFamily="34" charset="0"/>
              </a:rPr>
              <a:t>Daniela Saetta </a:t>
            </a:r>
            <a:endParaRPr lang="it-IT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RMWw2fitSNzmSigmFvceop93L55tT-AyuHswLrhZ1TO6w1ih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1980308" cy="1601721"/>
          </a:xfrm>
          <a:prstGeom prst="rect">
            <a:avLst/>
          </a:prstGeom>
          <a:noFill/>
        </p:spPr>
      </p:pic>
      <p:pic>
        <p:nvPicPr>
          <p:cNvPr id="2052" name="Picture 4" descr="http://t3.gstatic.com/images?q=tbn:ANd9GcRy3wNhRE4BkIGW6lAsOOTfhwnxf05EnZPgl9qa8vDLTM2Lo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552250"/>
            <a:ext cx="1440160" cy="1660726"/>
          </a:xfrm>
          <a:prstGeom prst="rect">
            <a:avLst/>
          </a:prstGeom>
          <a:noFill/>
        </p:spPr>
      </p:pic>
      <p:pic>
        <p:nvPicPr>
          <p:cNvPr id="2" name="Picture 2" descr="http://t1.gstatic.com/images?q=tbn:ANd9GcQfN58dpVOb6R6LuoAnWuCynRg2zueK6sNeI2eOoD236I3GwmV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1601809" cy="1521719"/>
          </a:xfrm>
          <a:prstGeom prst="rect">
            <a:avLst/>
          </a:prstGeom>
          <a:noFill/>
        </p:spPr>
      </p:pic>
      <p:pic>
        <p:nvPicPr>
          <p:cNvPr id="3" name="Picture 4" descr="http://upload.wikimedia.org/wikipedia/commons/thumb/c/c4/Coloured%2C_textured_craft_card.jpg/120px-Coloured%2C_textured_craft_car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9" y="3140968"/>
            <a:ext cx="2290372" cy="158417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347864" y="3212976"/>
            <a:ext cx="4176464" cy="2800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…ma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it-IT" sz="3600" b="1" u="sng" dirty="0" smtClean="0">
                <a:latin typeface="Arial" pitchFamily="34" charset="0"/>
                <a:cs typeface="Arial" pitchFamily="34" charset="0"/>
              </a:rPr>
              <a:t>sussidio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da usare in modo opportuno</a:t>
            </a:r>
          </a:p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come un insieme di fogli cui posso dare varie forme, sempre salvando lo scritto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75856" y="332656"/>
            <a:ext cx="4248472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Non è uno schema rigido, </a:t>
            </a:r>
          </a:p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non è un insieme di libri  da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ingoiare…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2.gstatic.com/images?q=tbn:ANd9GcSv8_q5iPCvvvdxOofQuSCPb0mytUptJSnuYn7ooaHZKcKeGeIbQqP06epR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0655">
            <a:off x="4820616" y="3590808"/>
            <a:ext cx="2880320" cy="2448272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530677"/>
            <a:ext cx="820891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0579">
            <a:off x="859987" y="2220212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3568" y="4365104"/>
            <a:ext cx="3635896" cy="1815882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PAROLA</a:t>
            </a:r>
            <a:endParaRPr lang="it-IT" sz="28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DIO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318" y="191683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2000" y="2636912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9974" y="3573016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509119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95536" y="692696"/>
            <a:ext cx="3096344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Stile del discepolato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2348880"/>
            <a:ext cx="417646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cammino si fonda sulla Parola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4039905"/>
            <a:ext cx="4176464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Innamoramento della Parola!!!!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http://t1.gstatic.com/images?q=tbn:ANd9GcRvHa8KGfXJEsfP3yPORH6d7Q2N3qTY3g4cvwKF6YTMXMhFUWC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47997">
            <a:off x="3812621" y="4292182"/>
            <a:ext cx="1624389" cy="162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1.gstatic.com/images?q=tbn:ANd9GcT0qemgLg95CUK9q0noBWcoEExRjo6DhHRp_uYdUnZW2FVibowC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5267">
            <a:off x="4428570" y="3580778"/>
            <a:ext cx="3312368" cy="2548972"/>
          </a:xfrm>
          <a:prstGeom prst="rect">
            <a:avLst/>
          </a:prstGeom>
          <a:noFill/>
        </p:spPr>
      </p:pic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0579">
            <a:off x="859987" y="1500132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3483585"/>
            <a:ext cx="3635896" cy="1384995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CATECHESI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548680"/>
            <a:ext cx="878497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11560" y="534739"/>
            <a:ext cx="7848872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fede viene dall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ascolto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della Predicazione)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l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ascolto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(della Predicazione)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riguarda la parola di Cristo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lang="it-IT" sz="32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10,17)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3650541"/>
            <a:ext cx="7848872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lang="it-IT" sz="3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Come crederanno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</a:t>
            </a:r>
            <a:r>
              <a:rPr kumimoji="0" lang="it-IT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Colui del quale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non hanno sentito parlare?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lang="it-IT" sz="32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10,14)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-2418"/>
            <a:ext cx="8100392" cy="6801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catechesi va preparata bene: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catechisti devono aver chiaro  lo scopo del cammino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partire dalla Parola di Dio (breve esegesi che aiuti ad entrare nella Parola proclamata)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 tema</a:t>
            </a:r>
            <a:r>
              <a:rPr kumimoji="0" lang="it-IT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centrato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attualizzazione che aiuti a fare propria la Parola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esempi concreti e indicazioni pratiche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sapere a chi ci si rivolge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it-IT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318" y="191683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2000" y="2636912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9974" y="3573016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509119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692696"/>
            <a:ext cx="3096344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Stile del discepolato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2377043"/>
            <a:ext cx="4248472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Annuncio semplice, diretto,  si pone a metà tra la predicazione e la catechesi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sz="3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7584" y="2348880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Raccomandazioni</a:t>
            </a:r>
          </a:p>
          <a:p>
            <a:pPr algn="ctr"/>
            <a:r>
              <a:rPr lang="it-IT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 consigli</a:t>
            </a:r>
          </a:p>
          <a:p>
            <a:pPr algn="ctr"/>
            <a:r>
              <a:rPr lang="it-IT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per la catechesi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83568" y="213100"/>
            <a:ext cx="7920880" cy="6555641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Catechesi: consigli pratici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arriviamo in anticipo all’incontro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catechesi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it-IT" sz="2800" dirty="0" smtClean="0">
              <a:solidFill>
                <a:srgbClr val="030E5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7863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clima di reale accoglienza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si dispongano le persone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vicine</a:t>
            </a:r>
            <a:endParaRPr lang="it-IT" sz="2800" dirty="0" smtClean="0">
              <a:solidFill>
                <a:srgbClr val="030E5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30E5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breve momento di preghiera 15’ (breve ma intenso)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30E5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lang="it-IT" sz="2800" dirty="0" smtClean="0">
                <a:solidFill>
                  <a:srgbClr val="030E5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atechesi di circa 30’-40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30E5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conclusione con una brevissima preghiera insieme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30E5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76672"/>
            <a:ext cx="748883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0579">
            <a:off x="859987" y="2508244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4707141"/>
            <a:ext cx="3635896" cy="954107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RISONANZA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t3.gstatic.com/images?q=tbn:ANd9GcS_C-Q0-4lVVmN-KBI1BS3EGdH9rxSSS9ft55iZOJqakCjMFiur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7441">
            <a:off x="5218137" y="3212977"/>
            <a:ext cx="26506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779912" y="54868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Poi arriva una LETTERA:</a:t>
            </a:r>
          </a:p>
          <a:p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3374990"/>
            <a:ext cx="58681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6119813" algn="r"/>
              </a:tabLst>
            </a:pPr>
            <a:r>
              <a:rPr kumimoji="0" lang="it-IT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Il </a:t>
            </a:r>
            <a:r>
              <a:rPr kumimoji="0" lang="it-IT" sz="36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Presidente</a:t>
            </a:r>
            <a:r>
              <a:rPr kumimoji="0" lang="it-IT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 della Repubblica invita </a:t>
            </a:r>
            <a:r>
              <a:rPr lang="it-IT" sz="3600" b="1" i="1" dirty="0" smtClean="0">
                <a:latin typeface="AR BLANCA" pitchFamily="2" charset="0"/>
                <a:ea typeface="Calibri" pitchFamily="34" charset="0"/>
                <a:cs typeface="Arial" pitchFamily="34" charset="0"/>
              </a:rPr>
              <a:t>la S.V. Ill.ma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6119813" algn="r"/>
              </a:tabLst>
            </a:pPr>
            <a:r>
              <a:rPr lang="it-IT" sz="3600" b="1" i="1" dirty="0" smtClean="0">
                <a:latin typeface="AR BLANCA" pitchFamily="2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it-IT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it-IT" sz="36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Quirinale perché ha l’onore di conferirle la Cittadinanza </a:t>
            </a:r>
            <a:r>
              <a:rPr lang="it-IT" sz="3600" b="1" i="1" dirty="0" smtClean="0">
                <a:latin typeface="AR BLANCA" pitchFamily="2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it-IT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Arial" pitchFamily="34" charset="0"/>
              </a:rPr>
              <a:t>taliana </a:t>
            </a:r>
            <a:endParaRPr kumimoji="0" lang="it-IT" sz="3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BLANCA" pitchFamily="2" charset="0"/>
              <a:cs typeface="Arial" pitchFamily="34" charset="0"/>
            </a:endParaRPr>
          </a:p>
        </p:txBody>
      </p:sp>
      <p:pic>
        <p:nvPicPr>
          <p:cNvPr id="15" name="Picture 2" descr="http://t2.gstatic.com/images?q=tbn:ANd9GcQ6P4V07XkOf4LCBCoIcwhrdrLqaTkvYQ2inENMolaEDBCO5wN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33421">
            <a:off x="800820" y="738572"/>
            <a:ext cx="2147165" cy="255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39552" y="492061"/>
            <a:ext cx="8100392" cy="55707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Risonanza in gruppetti (con  1-animatori)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Catechein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= risuonare</a:t>
            </a:r>
          </a:p>
          <a:p>
            <a:pPr lvl="0"/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Preceduto da una Risonanza personale:</a:t>
            </a:r>
          </a:p>
          <a:p>
            <a:endParaRPr lang="it-IT" sz="24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Ciascuna persona deve avere il testo della catechesi e sapere che nei giorni successivi deve riprenderlo in mano, leggerlo più volte, individuare ciò che più la colpisce e seguire le indicazioni date alla fine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374469"/>
            <a:ext cx="8100392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Risonanza in gruppetti (con  1-animatori)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leggere, sottolineare il testo e meditare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anche in gruppi di 2-3 fratelli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cap="small" dirty="0" smtClean="0">
                <a:latin typeface="Arial" pitchFamily="34" charset="0"/>
                <a:cs typeface="Arial" pitchFamily="34" charset="0"/>
              </a:rPr>
              <a:t> il testo deve essere sminuzzato, masticato, digerito per poter essere assimilato</a:t>
            </a:r>
          </a:p>
          <a:p>
            <a:pPr lvl="0"/>
            <a:endParaRPr lang="it-IT" sz="2800" cap="smal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Così diamo a i nostri fratelli  un metodo che Gesù stesso ci ha insegnato e la tradizione della Chiesa ci presenta</a:t>
            </a:r>
            <a:endParaRPr lang="it-IT" sz="2800" cap="smal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374470"/>
            <a:ext cx="8100392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Risonanza in gruppetti (con  1-animatori)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Anche l’animatore non arriva impreparato!!!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Evitare superficialità </a:t>
            </a:r>
          </a:p>
          <a:p>
            <a:endParaRPr lang="it-IT" sz="2800" dirty="0" smtClean="0"/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attenersi alla traccia</a:t>
            </a:r>
          </a:p>
          <a:p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centrare il discorso sul tema</a:t>
            </a:r>
          </a:p>
          <a:p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Tutti devono parlare perché a tutti Gesù ha parlato con la sua Parola</a:t>
            </a:r>
          </a:p>
          <a:p>
            <a:pPr lvl="0"/>
            <a:r>
              <a:rPr lang="it-IT" sz="2800" b="1" cap="small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457508"/>
            <a:ext cx="30963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Risonanza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11560" y="1513529"/>
            <a:ext cx="5400600" cy="4832092"/>
          </a:xfrm>
          <a:prstGeom prst="rect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Nota:</a:t>
            </a:r>
          </a:p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un certo punto del cammino in maniera quasi naturale si inserisce la possibilità di far prendere ai discepoli anche un impegno.</a:t>
            </a:r>
          </a:p>
          <a:p>
            <a:pPr lvl="0"/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 impegno consente di </a:t>
            </a:r>
            <a:r>
              <a:rPr lang="it-I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confrontarsi con il cambiamento che la catechesi spinge a fare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76672"/>
            <a:ext cx="748883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0579">
            <a:off x="859987" y="2508244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4707141"/>
            <a:ext cx="3635896" cy="954107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CONDIVISIONE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http://photos2.fotosearch.com/bthumb/IMZ/IMZ007/pix2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8968">
            <a:off x="4817735" y="2185569"/>
            <a:ext cx="2919541" cy="3044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374472"/>
            <a:ext cx="8100392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Condivisione in gruppetti (con  1-animatori)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it-IT" sz="2800" dirty="0" smtClean="0"/>
              <a:t>momento molto fruttuoso per la crescita</a:t>
            </a:r>
          </a:p>
          <a:p>
            <a:endParaRPr lang="it-IT" sz="2800" dirty="0" smtClean="0"/>
          </a:p>
          <a:p>
            <a:r>
              <a:rPr lang="it-IT" sz="2800" dirty="0" smtClean="0"/>
              <a:t>Se vogliamo camminare insieme i miei fratelli devono conoscere me e la mia vita.</a:t>
            </a:r>
          </a:p>
          <a:p>
            <a:endParaRPr lang="it-IT" sz="2800" dirty="0" smtClean="0"/>
          </a:p>
          <a:p>
            <a:r>
              <a:rPr lang="it-IT" sz="2800" dirty="0" smtClean="0"/>
              <a:t>La condivisione va guidata ad una sempre più ampia apertura ma in maniera graduale </a:t>
            </a:r>
          </a:p>
          <a:p>
            <a:endParaRPr lang="it-IT" sz="2800" dirty="0" smtClean="0"/>
          </a:p>
          <a:p>
            <a:r>
              <a:rPr lang="it-IT" sz="2800" dirty="0" smtClean="0"/>
              <a:t>Tuttavia negli incontri di condivisione a gruppi </a:t>
            </a:r>
            <a:r>
              <a:rPr lang="it-IT" sz="2800" b="1" dirty="0" smtClean="0"/>
              <a:t>non si può parlare di  tutto (=&gt; colloqui personali)</a:t>
            </a:r>
            <a:endParaRPr lang="it-IT" sz="2800" dirty="0" smtClean="0"/>
          </a:p>
          <a:p>
            <a:pPr lvl="0"/>
            <a:r>
              <a:rPr lang="it-IT" sz="2800" b="1" cap="small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457508"/>
            <a:ext cx="30963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Condivisione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1145653"/>
            <a:ext cx="4752528" cy="5262979"/>
          </a:xfrm>
          <a:prstGeom prst="rect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Attenzione:</a:t>
            </a:r>
          </a:p>
          <a:p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persone che parlano di sé non devono centrarsi sulle proprie ferite ma essere aiutate a deporre i pesi davanti a Gesù</a:t>
            </a:r>
            <a:endParaRPr lang="it-I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 smtClean="0"/>
          </a:p>
          <a:p>
            <a:pPr lvl="0"/>
            <a:r>
              <a:rPr lang="it-IT" sz="2800" b="1" cap="small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7584" y="2348880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Raccomandazioni</a:t>
            </a:r>
          </a:p>
          <a:p>
            <a:pPr algn="ctr"/>
            <a:r>
              <a:rPr lang="it-IT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 consigli</a:t>
            </a:r>
          </a:p>
          <a:p>
            <a:pPr algn="ctr"/>
            <a:r>
              <a:rPr lang="it-IT" sz="32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per la condivisione/risonanza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83568" y="643995"/>
            <a:ext cx="7920880" cy="5693866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Risonanza/Condivisione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consigli pratici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7863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L’incontro si può svolgere anche in una casa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endParaRPr lang="it-IT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7863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arriviamo in anticipo all’incontro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30E5D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Mettere ciascuno a proprio agio</a:t>
            </a:r>
          </a:p>
          <a:p>
            <a:pPr lvl="0"/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Gioia di stare insieme</a:t>
            </a:r>
          </a:p>
          <a:p>
            <a:pPr lvl="0">
              <a:buFont typeface="Arial" pitchFamily="34" charset="0"/>
              <a:buChar char="•"/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Iniziare e terminare sempre con un momento di preghiera</a:t>
            </a:r>
          </a:p>
          <a:p>
            <a:pPr lvl="0"/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83568" y="1290324"/>
            <a:ext cx="7920880" cy="4401205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Risonanza/Condivisione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consigli pratici </a:t>
            </a:r>
          </a:p>
          <a:p>
            <a:pPr lvl="0"/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Atteggiamento di ascolto (tutti)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Riservatezza</a:t>
            </a:r>
          </a:p>
          <a:p>
            <a:pPr lvl="0">
              <a:buFont typeface="Arial" pitchFamily="34" charset="0"/>
              <a:buChar char="•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Eliminare ogni giudizio</a:t>
            </a:r>
          </a:p>
          <a:p>
            <a:pPr lvl="0">
              <a:buFont typeface="Arial" pitchFamily="34" charset="0"/>
              <a:buChar char="•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Importanza della fedeltà agli incontri</a:t>
            </a:r>
            <a:endParaRPr kumimoji="0" lang="it-IT" sz="2800" b="0" i="0" u="none" strike="noStrike" cap="none" normalizeH="0" dirty="0" smtClean="0">
              <a:ln>
                <a:noFill/>
              </a:ln>
              <a:solidFill>
                <a:srgbClr val="030E5D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t2.gstatic.com/images?q=tbn:ANd9GcR8ms0pNcb0iy7G4nUTebk-McADj9GvT5E44jOnsFwmJwNxo-Ck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736304" cy="2716186"/>
          </a:xfrm>
          <a:prstGeom prst="rect">
            <a:avLst/>
          </a:prstGeom>
          <a:noFill/>
        </p:spPr>
      </p:pic>
      <p:sp>
        <p:nvSpPr>
          <p:cNvPr id="17" name="Fumetto 4 16"/>
          <p:cNvSpPr/>
          <p:nvPr/>
        </p:nvSpPr>
        <p:spPr>
          <a:xfrm>
            <a:off x="3707904" y="3717032"/>
            <a:ext cx="5436096" cy="3140968"/>
          </a:xfrm>
          <a:prstGeom prst="cloudCallout">
            <a:avLst>
              <a:gd name="adj1" fmla="val -59333"/>
              <a:gd name="adj2" fmla="val -831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umetto 4 10"/>
          <p:cNvSpPr/>
          <p:nvPr/>
        </p:nvSpPr>
        <p:spPr>
          <a:xfrm>
            <a:off x="4283968" y="0"/>
            <a:ext cx="4536504" cy="3312368"/>
          </a:xfrm>
          <a:prstGeom prst="cloudCallout">
            <a:avLst>
              <a:gd name="adj1" fmla="val -87036"/>
              <a:gd name="adj2" fmla="val 13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338" name="Picture 2" descr="http://t2.gstatic.com/images?q=tbn:ANd9GcTXj9E-S6LXu34UCzU4k3Cv4H5Hf91nXXgbEJh5utl0STb-rI7H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967" y="1700808"/>
            <a:ext cx="751385" cy="751386"/>
          </a:xfrm>
          <a:prstGeom prst="rect">
            <a:avLst/>
          </a:prstGeom>
          <a:noFill/>
        </p:spPr>
      </p:pic>
      <p:pic>
        <p:nvPicPr>
          <p:cNvPr id="14340" name="Picture 4" descr="http://t0.gstatic.com/images?q=tbn:ANd9GcRL7YK5rDOSC6riWLyUM_lq6WtCzaObfLQapRqVbqbqqU1PjyWs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48680"/>
            <a:ext cx="720080" cy="816091"/>
          </a:xfrm>
          <a:prstGeom prst="rect">
            <a:avLst/>
          </a:prstGeom>
          <a:noFill/>
        </p:spPr>
      </p:pic>
      <p:pic>
        <p:nvPicPr>
          <p:cNvPr id="14344" name="Picture 8" descr="http://t0.gstatic.com/images?q=tbn:ANd9GcQmVj_cBxc-yfy6TekFXNV9idaVZLMkQhQRC3S4sx9EdqnW2mIJ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836712"/>
            <a:ext cx="797807" cy="935361"/>
          </a:xfrm>
          <a:prstGeom prst="rect">
            <a:avLst/>
          </a:prstGeom>
          <a:noFill/>
        </p:spPr>
      </p:pic>
      <p:pic>
        <p:nvPicPr>
          <p:cNvPr id="14348" name="Picture 12" descr="http://t1.gstatic.com/images?q=tbn:ANd9GcQG4Y7HVwSr_5KE-YlJKcKlNhdXW8r_csELadFdgjZaMH0RVbOyisdrhooO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2646" y="4221088"/>
            <a:ext cx="1325048" cy="152973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076056" y="191683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Come mi vesto?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139952" y="451202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 mi accompagna?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83568" y="859440"/>
            <a:ext cx="7920880" cy="5262979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Risonanza/Condivisione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consigli pratici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L’animatore gestisce con ordine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le persone non si devono rispondere tra di loro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Non devono dire la loro opinione  o dare il loro consiglio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/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457508"/>
            <a:ext cx="30963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Condivisione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1100357"/>
            <a:ext cx="4752528" cy="4832092"/>
          </a:xfrm>
          <a:prstGeom prst="rect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ATTENZIONE: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sorgono problematiche particolari all’interno del gruppo,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si ritiene di aver bisogno di confrontarsi con qualcuno, ci sono i responsabili della Fraternità 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76672"/>
            <a:ext cx="748883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0579">
            <a:off x="859987" y="2508244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4491697"/>
            <a:ext cx="3635896" cy="1384995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COLLOQUI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PERSONALI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t0.gstatic.com/images?q=tbn:ANd9GcSa1To6zyt3Fjirg5iHeD0PS-cPdPZ7yjQBuw0nMMP5pI6XBqhOhOxcQWtH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3375">
            <a:off x="4896922" y="2332874"/>
            <a:ext cx="2962455" cy="354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369504"/>
            <a:ext cx="8100392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Colloqui personali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it-IT" sz="2400" dirty="0" smtClean="0">
                <a:latin typeface="Arial" pitchFamily="34" charset="0"/>
                <a:cs typeface="Arial" pitchFamily="34" charset="0"/>
              </a:rPr>
              <a:t>consentono ai fratelli e le sorelle di poter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esprimere con libertà la loro situazione personale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per alcuni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questo potrebbe essere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la prima volta nella vita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che qualcuno si prende cura di loro, si interessa alla loro crescita ed ai loro problemi</a:t>
            </a:r>
          </a:p>
          <a:p>
            <a:pPr lvl="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400" dirty="0" smtClean="0">
                <a:latin typeface="Arial" pitchFamily="34" charset="0"/>
                <a:cs typeface="Arial" pitchFamily="34" charset="0"/>
              </a:rPr>
              <a:t>instaurare un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rapporto di fiducia</a:t>
            </a:r>
          </a:p>
          <a:p>
            <a:pPr lvl="0"/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400" dirty="0" smtClean="0">
                <a:latin typeface="Arial" pitchFamily="34" charset="0"/>
                <a:cs typeface="Arial" pitchFamily="34" charset="0"/>
              </a:rPr>
              <a:t>presenza di entrambi gli animatori</a:t>
            </a:r>
          </a:p>
          <a:p>
            <a:pPr lvl="0"/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riservatezza</a:t>
            </a:r>
            <a:endParaRPr lang="it-IT" sz="2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457508"/>
            <a:ext cx="30963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Colloqui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1315800"/>
            <a:ext cx="4752528" cy="4401205"/>
          </a:xfrm>
          <a:prstGeom prst="rect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ATTENZIONE: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 la frequenza degli incontri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 problematiche particolari confrontarsi con i responsabili della Fraternità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76672"/>
            <a:ext cx="748883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0579">
            <a:off x="859987" y="2508244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4707141"/>
            <a:ext cx="3635896" cy="954107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VERIFICA</a:t>
            </a:r>
          </a:p>
        </p:txBody>
      </p:sp>
      <p:pic>
        <p:nvPicPr>
          <p:cNvPr id="61442" name="Picture 2" descr="http://photos1.fotosearch.com/bthumb/CSP/CSP654/k6544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7292">
            <a:off x="4941529" y="2763737"/>
            <a:ext cx="2978153" cy="236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1020807"/>
            <a:ext cx="8100392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VERIFICA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it-IT" sz="2800" dirty="0" smtClean="0"/>
              <a:t>Bisogna spiegare bene che si tratta di </a:t>
            </a:r>
            <a:r>
              <a:rPr lang="it-IT" sz="2800" b="1" dirty="0" smtClean="0"/>
              <a:t>un’autoverifica </a:t>
            </a:r>
            <a:r>
              <a:rPr lang="it-IT" sz="2800" dirty="0" smtClean="0"/>
              <a:t>mediante cui:</a:t>
            </a:r>
          </a:p>
          <a:p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i discepoli possono comprendere dove si trovano nel loro cammino</a:t>
            </a:r>
            <a:endParaRPr lang="it-IT" sz="2800" dirty="0" smtClean="0"/>
          </a:p>
          <a:p>
            <a:pPr>
              <a:buFont typeface="Arial" pitchFamily="34" charset="0"/>
              <a:buChar char="•"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gli animatori se il loro accompagnamento è fruttuoso o se bisogna cambiare qualcosa.</a:t>
            </a:r>
            <a:r>
              <a:rPr lang="it-IT" sz="2800" dirty="0" smtClean="0"/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83568" y="859438"/>
            <a:ext cx="7920880" cy="5262979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Verifica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consigli pratici </a:t>
            </a:r>
          </a:p>
          <a:p>
            <a:pPr lvl="0"/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800" b="1" dirty="0" smtClean="0"/>
              <a:t>-una verifica funziona se si è preparata. E’ importante predisporre il materiale per poterla svolgere. Insomma la verifica va guidata</a:t>
            </a:r>
          </a:p>
          <a:p>
            <a:endParaRPr lang="it-IT" sz="2800" b="1" dirty="0" smtClean="0"/>
          </a:p>
          <a:p>
            <a:r>
              <a:rPr lang="it-IT" sz="2800" b="1" dirty="0" smtClean="0"/>
              <a:t> Per esempio si può predisporre:</a:t>
            </a:r>
          </a:p>
          <a:p>
            <a:r>
              <a:rPr lang="it-IT" sz="2800" b="1" dirty="0" smtClean="0"/>
              <a:t>- un foglio con un testo e delle domande e commenti del tipo: in questa tappa quale argomento ho recepito di più o di meno? ecc.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30E5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76672"/>
            <a:ext cx="748883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0579">
            <a:off x="859987" y="2508244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4491697"/>
            <a:ext cx="3635896" cy="1384995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REVISIONE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it-IT" sz="28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VITA</a:t>
            </a:r>
          </a:p>
        </p:txBody>
      </p:sp>
      <p:pic>
        <p:nvPicPr>
          <p:cNvPr id="104450" name="Picture 2" descr="http://photos1.fotosearch.com/bthumb/CSP/CSP608/k6088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1987">
            <a:off x="5022713" y="2583569"/>
            <a:ext cx="2736304" cy="273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805365"/>
            <a:ext cx="8100392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REVISIONE </a:t>
            </a:r>
            <a:r>
              <a:rPr lang="it-IT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VITA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E’ uno strumento che si introduce nell’ultima parte del percorso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Va spiegata bene (apposita catechesi)</a:t>
            </a:r>
          </a:p>
          <a:p>
            <a:pPr lvl="0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servirà a tutti:</a:t>
            </a: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 coloro che non sono chiamati all’alleanza</a:t>
            </a:r>
          </a:p>
          <a:p>
            <a:pPr lvl="0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a coloro che chiederanno l’ingresso in Noviziato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Utente\AppData\Local\Temp\Rar$DI01.984\patience 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6517"/>
            <a:ext cx="8235759" cy="617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672"/>
            <a:ext cx="1368152" cy="1936064"/>
          </a:xfrm>
          <a:prstGeom prst="rect">
            <a:avLst/>
          </a:prstGeom>
        </p:spPr>
      </p:pic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422" y="140870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431629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934" y="3284984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221088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457508"/>
            <a:ext cx="309634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Revisione di vita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1500467"/>
            <a:ext cx="4752528" cy="4031873"/>
          </a:xfrm>
          <a:prstGeom prst="rect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ATTENZIONE: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Sappiamo bene che non si impara in un mese A FARE REVISIONE </a:t>
            </a:r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VITA!!!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476672"/>
            <a:ext cx="748883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non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può mancare nella mia valigia?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0579">
            <a:off x="859987" y="2508244"/>
            <a:ext cx="2889856" cy="249353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4707141"/>
            <a:ext cx="3635896" cy="954107"/>
          </a:xfrm>
          <a:prstGeom prst="rect">
            <a:avLst/>
          </a:pr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RITIRI</a:t>
            </a:r>
          </a:p>
        </p:txBody>
      </p:sp>
      <p:pic>
        <p:nvPicPr>
          <p:cNvPr id="111618" name="Picture 2" descr="G:\1101-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3095">
            <a:off x="5716352" y="2192419"/>
            <a:ext cx="2577628" cy="329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589924"/>
            <a:ext cx="8100392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RITIRI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Sono insostituibili</a:t>
            </a:r>
            <a:endParaRPr lang="it-IT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Segnano la svolta nel cammino</a:t>
            </a:r>
            <a:endParaRPr lang="it-IT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formula ritiro funziona sempre</a:t>
            </a:r>
            <a:endParaRPr lang="it-IT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 ne sono alcuni fissati nel percorso di 1 o 2 giorni (1 anno sulla  la Parola, un altro sulla la Preghiera, ecc)</a:t>
            </a:r>
            <a:endParaRPr lang="it-IT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Prevedere anche qualche ritiro che sia organizzato raggruppando in 1 giorno: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 vantaggi sono molteplici:</a:t>
            </a:r>
            <a:r>
              <a:rPr lang="it-I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3568" y="192125"/>
            <a:ext cx="8100392" cy="63401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RITIRI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Notevoli vantaggi!!!!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8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604988"/>
            <a:ext cx="73083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Pacchetto vantaggioso!!!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 crea unità, ci si conosce, si scherza insieme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 va fuori in un convento o casa di esercizi  e ciò consente di uscire dall’ordinario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 rendono vivo e dinamico il cammino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08101" y="692696"/>
            <a:ext cx="5084379" cy="5570756"/>
          </a:xfrm>
          <a:prstGeom prst="rect">
            <a:avLst/>
          </a:prstGeom>
          <a:solidFill>
            <a:srgbClr val="00FFFF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Questi sono  8 ingredienti fondamentali caratteristici del Discepolato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fosse la mia una ricetta, per  esempio un pollo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arrosto…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cosa dovrei ancora dire?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photos1.fotosearch.com/bthumb/DNV/DNV220/056c0803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4020">
            <a:off x="416281" y="742633"/>
            <a:ext cx="3037779" cy="225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1.fotosearch.com/bthumb/IMZ/IMZ005/alc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34" y="3609035"/>
            <a:ext cx="3395042" cy="255626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80109" y="548680"/>
            <a:ext cx="50843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Oltre agli ingredienti ci vuole  IL SALE!!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6" descr="http://photos1.fotosearch.com/bthumb/DNV/DNV220/056c0803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4020">
            <a:off x="698910" y="903457"/>
            <a:ext cx="2849983" cy="211234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644008" y="1772816"/>
            <a:ext cx="3456384" cy="20621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CARITA’= </a:t>
            </a:r>
          </a:p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amore, </a:t>
            </a:r>
          </a:p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accoglienza, </a:t>
            </a:r>
          </a:p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fiducia, ecc</a:t>
            </a:r>
            <a:endParaRPr lang="it-IT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t1.gstatic.com/images?q=tbn:ANd9GcRvHa8KGfXJEsfP3yPORH6d7Q2N3qTY3g4cvwKF6YTMXMhFUW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7997">
            <a:off x="6228084" y="4323233"/>
            <a:ext cx="1410123" cy="141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AutoShape 8" descr="data:image/jpg;base64,/9j/4AAQSkZJRgABAQAAAQABAAD/2wBDAAkGBwgHBgkIBwgKCgkLDRYPDQwMDRsUFRAWIB0iIiAdHx8kKDQsJCYxJx8fLT0tMTU3Ojo6Iys/RD84QzQ5Ojf/2wBDAQoKCg0MDRoPDxo3JR8lNzc3Nzc3Nzc3Nzc3Nzc3Nzc3Nzc3Nzc3Nzc3Nzc3Nzc3Nzc3Nzc3Nzc3Nzc3Nzc3Nzf/wAARCABzAHMDASIAAhEBAxEB/8QAHAABAAIDAQEBAAAAAAAAAAAAAAYHBAUIAwEC/8QAMhAAAgEDAgQFAgUEAwAAAAAAAAECAwQFBhESITFBBxNRYXEigRQyQpGxcoKhwUNSov/EABoBAQACAwEAAAAAAAAAAAAAAAACBAMFBgH/xAAlEQACAgICAgIBBQAAAAAAAAAAAQIDBBEhMQUSIkEGE1FhgfH/2gAMAwEAAhEDEQA/ALxAAAAAAAAAAAAAAAAAAAAAAAAAAAAAABos/q3CYB8GSvoQrbbqhBOdR/2rp99iMS8XMMp7QsMjKP8A24YL/HERc4rtlivEvtW4QbRYgIthNf6ezFWNCndu3uJPaNK6j5bb9E+jftuShdD1NPoxWVzreprTPoAPSAAAAAAAAAAAAAK58U9dVMBCOJxM9sjWhxTqrn5EH0/ufb0XP0LDnJQi5SeyS3b9jlbMZKpmc1eZKvJuVzWlNb9o/pX2Wy+xhun6x4Nl4zFV93y6R9t1OvWlVrTlOpOXFKc3u5N92+5JMTjI3Moxa6mgtGk0S3TlxGnXhv2ZUre2dvKHpV8TPyGi5/hHUp091t6GboHWVbEX0cLn7luyaat7itLnRa/TJv8AS+2/R+3SwLe8tp4v6uH8hTWsaNKd7N0ktm2WpfDlHPV7z1Kq2PXTN5qbxTv726nb6aSt7WLaV1UgnUqe6T5RXym/joayxzOra0vOp5m9lLrznuv222I7YW641v6lpaGt6FRcNRJ/Jii5WS7L88THwcf2dab/AJWz9aY19cxuqdhqaEIObUYXcVwrfsprovlcvbuWMuaKx8RMZZ0ocVKKT25kn8OclUyWlraVebnVt5SoSk3zfD0/8tGeEmpejNF5DFqdEculaTemiUAAymlAAAAAAPC8pOta1qUfzTpyivutjkymnTk4SW0ovZr0Z11sc4+KOBngdWXE4QatL2TuKEtuXN/VH7S/w0V8iO47Nx4a5QscX9mgoz22NtYXjpST3I/CZk062xRW0zs67U1pk9p6inG28tT7EeyF55822+5qVXe224423uSnc2idVNcXuKNjaVOGS+SXYLL/AIPnxbEGpT2MuFy0vzEK7vV7LF2PC+HqyS6kzcr7dOTf3J54S03DSrm+lW6qSj8cl/MWU3x1LitCjRi51aklGEV1k3ySOh9N4xYfBWWP3TlQpJTa7yfOT/dstY7c5uTOb/IHXj4kMeHbe/6RswAXTjQAAAAAAaHWWmbTVOGqWNztCovroVkt3Sn2fx2a7o3wPGt8MlGTi1JdnJ+ZxV9gslVx+SoulXpvp2ku0ovun6mNCZ0xrDSWN1XYeRew4K8E/IuYL66T/wBr1X8Pmc+6p0tlNLX3kZCi3Sk35VzBb06q9n2fs+f8lO2lx5XR02D5GNvxlxIwISPSMjChU9z1VQqOJva70ZinsJVtl1POyoXN/cwtbKhVuK9TlGnTi5N/Yt3Q/hhC0nTyGpFCrXW0qdmnxQg/Wb6Sft0+SVdEpvgx5flq8aHL5/b7PPwp0fUhOnn8rScZNb2dGa57P/ka+On7+haq6HxJbH02cIKEdI4fLyrMq12T/wAAAJlYAAAAAAAAAGNkLC0yVpUtL63p3FCotp06kd0zJACeuUUxqvwerwrO40vVjUpSlztbiezh/TPuvZ8/dntgPBme8amfyC26uhaf7nJfwvuXCDH+lDe9FxZ+Qo+qkazB4DFYK38nFWVK3i/zSit5T/qk+b+5stj6DIlroqSk5PcntgAA8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200" y="-561975"/>
            <a:ext cx="1095375" cy="1095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1268760"/>
            <a:ext cx="39604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Dinamiche</a:t>
            </a:r>
            <a:endParaRPr lang="it-I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immagine Segnali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60104"/>
            <a:ext cx="2491740" cy="3505200"/>
          </a:xfrm>
          <a:prstGeom prst="rect">
            <a:avLst/>
          </a:prstGeom>
        </p:spPr>
      </p:pic>
      <p:pic>
        <p:nvPicPr>
          <p:cNvPr id="8" name="Immagine 7" descr="Segnalibro.d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2809" y="692696"/>
            <a:ext cx="1849591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AutoShape 8" descr="data:image/jpg;base64,/9j/4AAQSkZJRgABAQAAAQABAAD/2wBDAAkGBwgHBgkIBwgKCgkLDRYPDQwMDRsUFRAWIB0iIiAdHx8kKDQsJCYxJx8fLT0tMTU3Ojo6Iys/RD84QzQ5Ojf/2wBDAQoKCg0MDRoPDxo3JR8lNzc3Nzc3Nzc3Nzc3Nzc3Nzc3Nzc3Nzc3Nzc3Nzc3Nzc3Nzc3Nzc3Nzc3Nzc3Nzc3Nzf/wAARCABzAHMDASIAAhEBAxEB/8QAHAABAAIDAQEBAAAAAAAAAAAAAAYHBAUIAwEC/8QAMhAAAgEDAgQFAgUEAwAAAAAAAAECAwQFBhESITFBBxNRYXEigRQyQpGxcoKhwUNSov/EABoBAQACAwEAAAAAAAAAAAAAAAACBAMFBgH/xAAlEQACAgICAgIBBQAAAAAAAAAAAQIDBBEhMQUSIkEGE1FhgfH/2gAMAwEAAhEDEQA/ALxAAAAAAAAAAAAAAAAAAAAAAAAAAAAAABos/q3CYB8GSvoQrbbqhBOdR/2rp99iMS8XMMp7QsMjKP8A24YL/HERc4rtlivEvtW4QbRYgIthNf6ezFWNCndu3uJPaNK6j5bb9E+jftuShdD1NPoxWVzreprTPoAPSAAAAAAAAAAAAAK58U9dVMBCOJxM9sjWhxTqrn5EH0/ufb0XP0LDnJQi5SeyS3b9jlbMZKpmc1eZKvJuVzWlNb9o/pX2Wy+xhun6x4Nl4zFV93y6R9t1OvWlVrTlOpOXFKc3u5N92+5JMTjI3Moxa6mgtGk0S3TlxGnXhv2ZUre2dvKHpV8TPyGi5/hHUp091t6GboHWVbEX0cLn7luyaat7itLnRa/TJv8AS+2/R+3SwLe8tp4v6uH8hTWsaNKd7N0ktm2WpfDlHPV7z1Kq2PXTN5qbxTv726nb6aSt7WLaV1UgnUqe6T5RXym/joayxzOra0vOp5m9lLrznuv222I7YW641v6lpaGt6FRcNRJ/Jii5WS7L88THwcf2dab/AJWz9aY19cxuqdhqaEIObUYXcVwrfsprovlcvbuWMuaKx8RMZZ0ocVKKT25kn8OclUyWlraVebnVt5SoSk3zfD0/8tGeEmpejNF5DFqdEculaTemiUAAymlAAAAAAPC8pOta1qUfzTpyivutjkymnTk4SW0ovZr0Z11sc4+KOBngdWXE4QatL2TuKEtuXN/VH7S/w0V8iO47Nx4a5QscX9mgoz22NtYXjpST3I/CZk062xRW0zs67U1pk9p6inG28tT7EeyF55822+5qVXe224423uSnc2idVNcXuKNjaVOGS+SXYLL/AIPnxbEGpT2MuFy0vzEK7vV7LF2PC+HqyS6kzcr7dOTf3J54S03DSrm+lW6qSj8cl/MWU3x1LitCjRi51aklGEV1k3ySOh9N4xYfBWWP3TlQpJTa7yfOT/dstY7c5uTOb/IHXj4kMeHbe/6RswAXTjQAAAAAAaHWWmbTVOGqWNztCovroVkt3Sn2fx2a7o3wPGt8MlGTi1JdnJ+ZxV9gslVx+SoulXpvp2ku0ovun6mNCZ0xrDSWN1XYeRew4K8E/IuYL66T/wBr1X8Pmc+6p0tlNLX3kZCi3Sk35VzBb06q9n2fs+f8lO2lx5XR02D5GNvxlxIwISPSMjChU9z1VQqOJva70ZinsJVtl1POyoXN/cwtbKhVuK9TlGnTi5N/Yt3Q/hhC0nTyGpFCrXW0qdmnxQg/Wb6Sft0+SVdEpvgx5flq8aHL5/b7PPwp0fUhOnn8rScZNb2dGa57P/ka+On7+haq6HxJbH02cIKEdI4fLyrMq12T/wAAAJlYAAAAAAAAAGNkLC0yVpUtL63p3FCotp06kd0zJACeuUUxqvwerwrO40vVjUpSlztbiezh/TPuvZ8/dntgPBme8amfyC26uhaf7nJfwvuXCDH+lDe9FxZ+Qo+qkazB4DFYK38nFWVK3i/zSit5T/qk+b+5stj6DIlroqSk5PcntgAA8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200" y="-561975"/>
            <a:ext cx="1095375" cy="1095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332656"/>
            <a:ext cx="5328592" cy="618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Adorazione</a:t>
            </a:r>
            <a:endParaRPr lang="it-IT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Agape</a:t>
            </a:r>
            <a:endParaRPr lang="it-IT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Proporre campeggio, ecc</a:t>
            </a:r>
            <a:endParaRPr lang="it-IT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PCC</a:t>
            </a:r>
          </a:p>
          <a:p>
            <a:pPr>
              <a:buFont typeface="Arial" pitchFamily="34" charset="0"/>
              <a:buChar char="•"/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Festa della fraternità, zona,</a:t>
            </a:r>
          </a:p>
          <a:p>
            <a:pPr>
              <a:buFont typeface="Arial" pitchFamily="34" charset="0"/>
              <a:buChar char="•"/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ritiro Generale e tutti momenti di </a:t>
            </a:r>
            <a:r>
              <a:rPr lang="it-IT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 Comunitaria</a:t>
            </a:r>
          </a:p>
          <a:p>
            <a:endParaRPr lang="it-IT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AppData\Local\Temp\Rar$DI07.765\patience 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0563"/>
            <a:ext cx="7203644" cy="5402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tente\AppData\Local\Temp\Rar$DI09.375\patience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360" y="2340260"/>
            <a:ext cx="5580112" cy="4185084"/>
          </a:xfrm>
          <a:prstGeom prst="rect">
            <a:avLst/>
          </a:prstGeom>
          <a:noFill/>
        </p:spPr>
      </p:pic>
      <p:pic>
        <p:nvPicPr>
          <p:cNvPr id="2050" name="Picture 2" descr="C:\Users\Utente\AppData\Local\Temp\Rar$DI06.375\patience 03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41" y="299789"/>
            <a:ext cx="3692227" cy="2769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2002870" cy="1728192"/>
          </a:xfrm>
          <a:prstGeom prst="rect">
            <a:avLst/>
          </a:prstGeom>
          <a:noFill/>
        </p:spPr>
      </p:pic>
      <p:pic>
        <p:nvPicPr>
          <p:cNvPr id="15362" name="Picture 2" descr="http://t1.gstatic.com/images?q=tbn:ANd9GcSiK7Bh42j8IFFKVDU0fDgwYhBUZ8BL0SZbh7DJtfYUCl2rKw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335" y="2564904"/>
            <a:ext cx="1952625" cy="2333625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RCipvk7X5LFIGqE6bZDOMgXuu06TCvuUZjhpE3y2Y_shldLzdTg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477" y="692696"/>
            <a:ext cx="2047875" cy="222885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899592" y="1988840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Partire equipaggiati!!!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03648" y="4715852"/>
            <a:ext cx="3600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Se vado al mare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cosa metto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in valigia?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t2.gstatic.com/images?q=tbn:ANd9GcSv8_q5iPCvvvdxOofQuSCPb0mytUptJSnuYn7ooaHZKcKeGeIbQqP06epR2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4250" y="3212976"/>
            <a:ext cx="264413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ipart - valigia, coperto, &#10;bagaglio, etichette. &#10;fotosearch - cerca &#10;clipart, poster, &#10;disegni e immagini &#10;grafiche eps vettori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2040161" cy="1760368"/>
          </a:xfrm>
          <a:prstGeom prst="rect">
            <a:avLst/>
          </a:prstGeom>
          <a:noFill/>
        </p:spPr>
      </p:pic>
      <p:pic>
        <p:nvPicPr>
          <p:cNvPr id="15362" name="Picture 2" descr="http://t1.gstatic.com/images?q=tbn:ANd9GcSiK7Bh42j8IFFKVDU0fDgwYhBUZ8BL0SZbh7DJtfYUCl2rKw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1656183" cy="1831325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RCipvk7X5LFIGqE6bZDOMgXuu06TCvuUZjhpE3y2Y_shldLzdTg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77072"/>
            <a:ext cx="1656184" cy="1843356"/>
          </a:xfrm>
          <a:prstGeom prst="rect">
            <a:avLst/>
          </a:prstGeom>
          <a:noFill/>
        </p:spPr>
      </p:pic>
      <p:pic>
        <p:nvPicPr>
          <p:cNvPr id="15368" name="Picture 8" descr="http://t2.gstatic.com/images?q=tbn:ANd9GcQTiub9XMbIxFp2fz9AqKGpX2cNiMJkDImi7feL-t9m3HF8nACGD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869160"/>
            <a:ext cx="1335010" cy="1512168"/>
          </a:xfrm>
          <a:prstGeom prst="rect">
            <a:avLst/>
          </a:prstGeom>
          <a:noFill/>
        </p:spPr>
      </p:pic>
      <p:pic>
        <p:nvPicPr>
          <p:cNvPr id="15370" name="Picture 10" descr="http://t0.gstatic.com/images?q=tbn:ANd9GcSM0jlD8RNc7wqQq7RDoWzlP5nWkWWjqH636nC6cgR5LF_osChfK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20688"/>
            <a:ext cx="2740094" cy="2376264"/>
          </a:xfrm>
          <a:prstGeom prst="rect">
            <a:avLst/>
          </a:prstGeom>
          <a:noFill/>
        </p:spPr>
      </p:pic>
      <p:pic>
        <p:nvPicPr>
          <p:cNvPr id="11" name="Picture 2" descr="http://t2.gstatic.com/images?q=tbn:ANd9GcSv8_q5iPCvvvdxOofQuSCPb0mytUptJSnuYn7ooaHZKcKeGeIbQqP06epR2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348880"/>
            <a:ext cx="1656183" cy="180020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771800" y="1124744"/>
            <a:ext cx="374441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Ma se vado al mare a</a:t>
            </a:r>
          </a:p>
          <a:p>
            <a:r>
              <a:rPr lang="it-IT" sz="2800" b="1" dirty="0" err="1" smtClean="0">
                <a:solidFill>
                  <a:srgbClr val="FF0000"/>
                </a:solidFill>
              </a:rPr>
              <a:t>Torrerinalda</a:t>
            </a:r>
            <a:r>
              <a:rPr lang="it-IT" sz="2800" b="1" dirty="0" smtClean="0">
                <a:solidFill>
                  <a:srgbClr val="FF0000"/>
                </a:solidFill>
              </a:rPr>
              <a:t> …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t0.gstatic.com/images?q=tbn:ANd9GcQUI7SIRfbwxR9g-FlomQ-frSLo1lO_YrNB1-xFZQ_6s-U-_GF1I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41861">
            <a:off x="3785374" y="2510900"/>
            <a:ext cx="2282800" cy="2655950"/>
          </a:xfrm>
          <a:prstGeom prst="rect">
            <a:avLst/>
          </a:prstGeom>
          <a:noFill/>
        </p:spPr>
      </p:pic>
      <p:pic>
        <p:nvPicPr>
          <p:cNvPr id="13314" name="Picture 2" descr="http://t2.gstatic.com/images?q=tbn:ANd9GcQByICO1enpQHI01_TsNyjio48l2JciqyS9i65og5NSFbHLwXLy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852936"/>
            <a:ext cx="274300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 post 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692696"/>
            <a:ext cx="1368152" cy="19360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1560" y="2265834"/>
            <a:ext cx="3456384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sz="3200" b="1" dirty="0" smtClean="0"/>
          </a:p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dinamico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vivo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semplice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accogliente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gioioso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carismatico</a:t>
            </a:r>
          </a:p>
        </p:txBody>
      </p:sp>
      <p:pic>
        <p:nvPicPr>
          <p:cNvPr id="9" name="Immagine 8" descr="immag 1 tappa_maes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16832"/>
            <a:ext cx="1325906" cy="1876282"/>
          </a:xfrm>
          <a:prstGeom prst="rect">
            <a:avLst/>
          </a:prstGeom>
        </p:spPr>
      </p:pic>
      <p:pic>
        <p:nvPicPr>
          <p:cNvPr id="11" name="Immagine 10" descr="Immag 2 ta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636912"/>
            <a:ext cx="1464296" cy="2077491"/>
          </a:xfrm>
          <a:prstGeom prst="rect">
            <a:avLst/>
          </a:prstGeom>
        </p:spPr>
      </p:pic>
      <p:pic>
        <p:nvPicPr>
          <p:cNvPr id="19459" name="Picture 3" descr="G:\disc 2010-11\Collevalenza 2011\colleval\Immag 3 tap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1344394" cy="1907630"/>
          </a:xfrm>
          <a:prstGeom prst="rect">
            <a:avLst/>
          </a:prstGeom>
          <a:noFill/>
        </p:spPr>
      </p:pic>
      <p:pic>
        <p:nvPicPr>
          <p:cNvPr id="14" name="Immagine 13" descr="Immag 4 tap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509119"/>
            <a:ext cx="1440160" cy="203796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1560" y="692696"/>
            <a:ext cx="30963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Stile del discepolato</a:t>
            </a:r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1233</Words>
  <Application>Microsoft Office PowerPoint</Application>
  <PresentationFormat>Presentazione su schermo (4:3)</PresentationFormat>
  <Paragraphs>344</Paragraphs>
  <Slides>47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Daniela</cp:lastModifiedBy>
  <cp:revision>106</cp:revision>
  <dcterms:created xsi:type="dcterms:W3CDTF">2011-07-07T10:53:20Z</dcterms:created>
  <dcterms:modified xsi:type="dcterms:W3CDTF">2011-07-09T11:02:27Z</dcterms:modified>
</cp:coreProperties>
</file>